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F1F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11094415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8AB4F8"/>
                </a:solidFill>
                <a:latin typeface="Calibri"/>
              </a:rPr>
              <a:t>Orchestrator — автономная фабрика разработки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91640"/>
            <a:ext cx="10728655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Конвейер из ИИ-агентов: от постановки задачи до выкладки на прод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Человек ставит задачу и принимает результат — всё между автономно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Платформа уже работает: ведёт несколько проектов и дорабатывает сама себя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5989320"/>
            <a:ext cx="10728655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i="1">
                <a:solidFill>
                  <a:srgbClr val="9A9AAD"/>
                </a:solidFill>
                <a:latin typeface="Calibri"/>
              </a:rPr>
              <a:t>Визуал: тёмный титул, логотип-конвейер из шести звеньев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F1F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11094415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8AB4F8"/>
                </a:solidFill>
                <a:latin typeface="Calibri"/>
              </a:rPr>
              <a:t>Пакетный автономный режим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91640"/>
            <a:ext cx="10728655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Задачи одного проекта едут строго друг за другом — без столкновений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Каждая следующая стартует от свежего кода с результатом предыдущей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Метки авто-одобрения снимают оба человеческих гейта — пакет уезжает «за ночь»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Технические проверки при этом не ослабляются ни на одну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5989320"/>
            <a:ext cx="10728655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i="1">
                <a:solidFill>
                  <a:srgbClr val="9A9AAD"/>
                </a:solidFill>
                <a:latin typeface="Calibri"/>
              </a:rPr>
              <a:t>Визуал: ночная очередь задач, утром — стопка готовых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F1F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11094415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8AB4F8"/>
                </a:solidFill>
                <a:latin typeface="Calibri"/>
              </a:rPr>
              <a:t>Багфикс за полцены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91640"/>
            <a:ext cx="10728655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Метка «баг» — и задача едет коротким маршрутом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Пропускаются тяжёлая аналитика и отдельное проектирование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Обязателен регресс-тест, фиксирующий дефект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Все гейты качества — без исключений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5989320"/>
            <a:ext cx="10728655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i="1">
                <a:solidFill>
                  <a:srgbClr val="9A9AAD"/>
                </a:solidFill>
                <a:latin typeface="Calibri"/>
              </a:rPr>
              <a:t>Визуал: развилка маршрутов — длинный и короткий путь к одному финишу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F1F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11094415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8AB4F8"/>
                </a:solidFill>
                <a:latin typeface="Calibri"/>
              </a:rPr>
              <a:t>Самовосстановление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91640"/>
            <a:ext cx="10728655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Упавший агент перезапускается, осиротевшая задача возвращается в очередь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Зависшие состояния находит и чинит фоновый сверщик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Независимый сторож следит за платформой снаружи и шлёт алерты отдельным каналом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Деградация прода после выкладки замораживает проект до разбора человеком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5989320"/>
            <a:ext cx="10728655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i="1">
                <a:solidFill>
                  <a:srgbClr val="9A9AAD"/>
                </a:solidFill>
                <a:latin typeface="Calibri"/>
              </a:rPr>
              <a:t>Визуал: платформа с автоподзаводом и внешним сторожем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F1F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11094415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8AB4F8"/>
                </a:solidFill>
                <a:latin typeface="Calibri"/>
              </a:rPr>
              <a:t>Наблюдаемость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91640"/>
            <a:ext cx="10728655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Одна задача — одна живая карточка: стадия, агент, стоимость, время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Служебные страницы: снимок очереди и машинные метрики для мониторинга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Журнал уроков копит отклонения конвейера — фундамент самообучения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Стоимость каждой задачи и каждой роли видна по фактам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5989320"/>
            <a:ext cx="10728655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i="1">
                <a:solidFill>
                  <a:srgbClr val="9A9AAD"/>
                </a:solidFill>
                <a:latin typeface="Calibri"/>
              </a:rPr>
              <a:t>Визуал: дашборд из карточки, очереди и графика стоимости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F1F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11094415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8AB4F8"/>
                </a:solidFill>
                <a:latin typeface="Calibri"/>
              </a:rPr>
              <a:t>Одна платформа — много проектов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91640"/>
            <a:ext cx="10728655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Несколько репозиториев из одного инстанса с общей очередью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Внутри проекта — строгий порядок, между проектами — параллельность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Платформа дорабатывает сама себя тем же конвейером (self-hosting)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Своя доработка репетируется на песочнице и требует явного подтверждения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5989320"/>
            <a:ext cx="10728655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i="1">
                <a:solidFill>
                  <a:srgbClr val="9A9AAD"/>
                </a:solidFill>
                <a:latin typeface="Calibri"/>
              </a:rPr>
              <a:t>Визуал: один конвейер, несколько лент с разными проектами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F1F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11094415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8AB4F8"/>
                </a:solidFill>
                <a:latin typeface="Calibri"/>
              </a:rPr>
              <a:t>Сценарии использования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91640"/>
            <a:ext cx="10728655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Фича за вечер: постановка → прод с двумя кликами человека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Пакет задач на ночь: метки авто-одобрения, утром всё на проде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Багфикс по короткому маршруту с обязательным регресс-тестом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Остановить задачу: статус STOP — безопасная отмена с уборкой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Несколько проектов параллельно без пересечений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5989320"/>
            <a:ext cx="10728655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i="1">
                <a:solidFill>
                  <a:srgbClr val="9A9AAD"/>
                </a:solidFill>
                <a:latin typeface="Calibri"/>
              </a:rPr>
              <a:t>Визуал: пять пиктограмм-сценариев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F1F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11094415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8AB4F8"/>
                </a:solidFill>
                <a:latin typeface="Calibri"/>
              </a:rPr>
              <a:t>Тираж платформы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91640"/>
            <a:ext cx="10728655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Разворачивается на новой инфраструктуре без правки кода — только конфиг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Lite: у заказчика свои трекер и git — ставятся только оркестратор и сторож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Bundled: весь стек одним комплектом (~14 контейнеров) и бутстрап-скрипт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Свежие секреты, пошаговые инструкции с проверкой каждого шага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5989320"/>
            <a:ext cx="10728655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i="1">
                <a:solidFill>
                  <a:srgbClr val="9A9AAD"/>
                </a:solidFill>
                <a:latin typeface="Calibri"/>
              </a:rPr>
              <a:t>Визуал: коробка-дистрибутив в двух размерах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F1F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11094415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8AB4F8"/>
                </a:solidFill>
                <a:latin typeface="Calibri"/>
              </a:rPr>
              <a:t>Lite-установка скриптами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91640"/>
            <a:ext cx="10728655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Lite — два контейнера платформы: оркестратор и сторож (watchdog) на инфраструктуре заказчика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Свои Plane, Gitea, Telegram и LLM заказчик подключает — в Lite они не входят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Разворачивается без правки кода — только конфигом (принцип «дефолт = боевое значение»)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Скрипты-помощники: gen_secrets.py (свежие секреты), onboard_project.py (регистрация проекта: plan / apply / verify); подъём — docker compose up -d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Маршрут — пошаговый runbook LITE_SETUP.md с проверкой каждого шага (PASS/FAIL)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Весь стек одним комплектом и одношаговым бутстрапом — это смежный вариант Bundled, не Lite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5989320"/>
            <a:ext cx="10728655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i="1">
                <a:solidFill>
                  <a:srgbClr val="9A9AAD"/>
                </a:solidFill>
                <a:latin typeface="Calibri"/>
              </a:rPr>
              <a:t>Визуал: два контейнера-кубика и чек-лист шагов с галочками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F1F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11094415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8AB4F8"/>
                </a:solidFill>
                <a:latin typeface="Calibri"/>
              </a:rPr>
              <a:t>Статус платформы сегодня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91640"/>
            <a:ext cx="10728655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В проде: автономный конвейер, мультипроектность, самовосстановление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В проде: пакетный авто-режим, багфикс-маршрут, отмена задач, журнал уроков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Тираж Lite и Bundled — готовые инструкции и инструменты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Платформа развивает сама себя: документация и гейты растут с каждой задачей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5989320"/>
            <a:ext cx="10728655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i="1">
                <a:solidFill>
                  <a:srgbClr val="9A9AAD"/>
                </a:solidFill>
                <a:latin typeface="Calibri"/>
              </a:rPr>
              <a:t>Визуал: чек-лист способностей с отметками «в проде»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F1F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11094415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8AB4F8"/>
                </a:solidFill>
                <a:latin typeface="Calibri"/>
              </a:rPr>
              <a:t>Итог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91640"/>
            <a:ext cx="10728655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Разработка без очередей между ролями: задача → прод за один проход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Человек принимает решения — конвейер делает работу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Качество держат машинные гейты, прозрачность — живая карточка и метрики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Следующий шаг: поставить первую задачу или развернуть платформу у себя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5989320"/>
            <a:ext cx="10728655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i="1">
                <a:solidFill>
                  <a:srgbClr val="9A9AAD"/>
                </a:solidFill>
                <a:latin typeface="Calibri"/>
              </a:rPr>
              <a:t>Визуал: тёмный финальный слайд с одной фразой-приглашением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F1F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11094415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8AB4F8"/>
                </a:solidFill>
                <a:latin typeface="Calibri"/>
              </a:rPr>
              <a:t>Проблема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91640"/>
            <a:ext cx="10728655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Классическая разработка — люди-бутылочное-горлышко на каждом шаге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Каждая передача между ролями — потеря времени, контекста и денег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Мелкая фича или баг едут до прода днями — из-за очередей, не сложности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5989320"/>
            <a:ext cx="10728655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i="1">
                <a:solidFill>
                  <a:srgbClr val="9A9AAD"/>
                </a:solidFill>
                <a:latin typeface="Calibri"/>
              </a:rPr>
              <a:t>Визуал: цепочка из шести человек с песочными часами между ними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F1F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11094415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8AB4F8"/>
                </a:solidFill>
                <a:latin typeface="Calibri"/>
              </a:rPr>
              <a:t>Решение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91640"/>
            <a:ext cx="10728655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Шесть ИИ-агентов проводят задачу через все стадии разработки сами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Аналитик → архитектор → разработчик → ревьюер → тестировщик → деплойер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Человек принимает два решения: одобрить постановку и подтвердить прод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Честность держат машинные гейты качества — их нельзя «уговорить»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5989320"/>
            <a:ext cx="10728655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i="1">
                <a:solidFill>
                  <a:srgbClr val="9A9AAD"/>
                </a:solidFill>
                <a:latin typeface="Calibri"/>
              </a:rPr>
              <a:t>Визуал: та же цепочка, но из агентов; человек над ней с двумя кнопками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F1F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11094415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8AB4F8"/>
                </a:solidFill>
                <a:latin typeface="Calibri"/>
              </a:rPr>
              <a:t>Как это работает — конвейер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91640"/>
            <a:ext cx="10728655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Задача из трекера едет по стадиям: анализ → проектирование → код → ревью → тесты → репетиция → прод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На каждом переходе — гейт: машинная проверка честности стадии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Не прошёл гейт — задача возвращается на доработку с замечаниями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Каждая задача — своя ветка и изолированная рабочая копия кода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5989320"/>
            <a:ext cx="10728655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i="1">
                <a:solidFill>
                  <a:srgbClr val="9A9AAD"/>
                </a:solidFill>
                <a:latin typeface="Calibri"/>
              </a:rPr>
              <a:t>Визуал: горизонтальная схема стадий со шлагбаумами-гейтами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F1F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11094415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8AB4F8"/>
                </a:solidFill>
                <a:latin typeface="Calibri"/>
              </a:rPr>
              <a:t>Гейты качества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91640"/>
            <a:ext cx="10728655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Вердикты машинные: зелёный CI, одобрение ревью, отчёт тестов — только структурированные ключи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Перед продом — четыре дополнительных проверки: безопасность, слияние, покрытие тестами, свежесть сборки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Покрытие тестами не может деградировать: базовая линия растёт только вверх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Слияние в основную ветку — только через PR; прямой push запрещён всем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5989320"/>
            <a:ext cx="10728655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i="1">
                <a:solidFill>
                  <a:srgbClr val="9A9AAD"/>
                </a:solidFill>
                <a:latin typeface="Calibri"/>
              </a:rPr>
              <a:t>Визуал: четыре шлагбаума подряд перед воротами «прод»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F1F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11094415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8AB4F8"/>
                </a:solidFill>
                <a:latin typeface="Calibri"/>
              </a:rPr>
              <a:t>Роли агентов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91640"/>
            <a:ext cx="10728655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Аналитик: требования, критерии приёмки, тест-план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Архитектор: проектные решения с фиксацией в ADR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Разработчик: код + тесты + документация одним PR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Ревьюер и тестировщик: независимые машинные вердикты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Деплойер: репетиция на песочнице, затем прод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5989320"/>
            <a:ext cx="10728655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i="1">
                <a:solidFill>
                  <a:srgbClr val="9A9AAD"/>
                </a:solidFill>
                <a:latin typeface="Calibri"/>
              </a:rPr>
              <a:t>Визуал: шесть карточек-ролей с артефактами на выходе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F1F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11094415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8AB4F8"/>
                </a:solidFill>
                <a:latin typeface="Calibri"/>
              </a:rPr>
              <a:t>Человек в контуре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91640"/>
            <a:ext cx="10728655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Постановщик и приёмщик, а не оператор: ноль ручных пинков в штатном прогоне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Решение 1: одобрить постановку после аналитики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Решение 2: подтвердить выкладку на прод отдельным статусом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Живая карточка задачи в Telegram показывает, когда конвейер ждёт вас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5989320"/>
            <a:ext cx="10728655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i="1">
                <a:solidFill>
                  <a:srgbClr val="9A9AAD"/>
                </a:solidFill>
                <a:latin typeface="Calibri"/>
              </a:rPr>
              <a:t>Визуал: человек с двумя кнопками и карточка задачи в телефоне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F1F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11094415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8AB4F8"/>
                </a:solidFill>
                <a:latin typeface="Calibri"/>
              </a:rPr>
              <a:t>Запуск и ведение задачи через Plane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91640"/>
            <a:ext cx="10728655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Запуск: перевод задачи в статус «To Analyse» — единственная точка входа в конвейер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Статусы Plane — индикация, а не управление: платформа выставляет их сама (Backlog → … → Done)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Управляющих статусов ровно три: запуск, человеческие гейты и отмена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Ход задачи виден сразу: статусы доски, живая карточка в Telegram, комментарии в задаче со ссылками на ветку и PR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5989320"/>
            <a:ext cx="10728655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i="1">
                <a:solidFill>
                  <a:srgbClr val="9A9AAD"/>
                </a:solidFill>
                <a:latin typeface="Calibri"/>
              </a:rPr>
              <a:t>Визуал: доска Plane с движущейся карточкой и зеркальное уведомление в Telegram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F1F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11094415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>
                <a:solidFill>
                  <a:srgbClr val="8AB4F8"/>
                </a:solidFill>
                <a:latin typeface="Calibri"/>
              </a:rPr>
              <a:t>Что решает человек: гейты, авто-режим, отмена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91640"/>
            <a:ext cx="10728655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Гейт 1 — статус «Approved» на анализе: одобрить постановку задачи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Гейт 2 — статус «Confirm Deploy» на деплое: подтвердить прод отдельным статусом, чтобы привычный approve не выкатил прод случайным кликом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Лейблы «autoApprove» / «autoDeploy» снимают эти два решения для пакетного авто-режима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Авто-режим убирает только ожидание человека — ни одна техническая проверка не пропускается</a:t>
            </a:r>
          </a:p>
          <a:p>
            <a:pPr>
              <a:spcAft>
                <a:spcPts val="1000"/>
              </a:spcAft>
            </a:pPr>
            <a:r>
              <a:rPr sz="2000">
                <a:solidFill>
                  <a:srgbClr val="F2F2F7"/>
                </a:solidFill>
                <a:latin typeface="Calibri"/>
              </a:rPr>
              <a:t>•  Лейбл «Bug» — короткий багфикс-маршрут; статус «STOP» — безопасная отмена с уборкой ветки и worktree, не трогает прод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5989320"/>
            <a:ext cx="10728655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i="1">
                <a:solidFill>
                  <a:srgbClr val="9A9AAD"/>
                </a:solidFill>
                <a:latin typeface="Calibri"/>
              </a:rPr>
              <a:t>Визуал: две кнопки человека, переключатели авто-лейблов и стоп-кран STOP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