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18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2194560"/>
            <a:ext cx="12191695" cy="73152"/>
          </a:xfrm>
          <a:prstGeom prst="roundRect">
            <a:avLst/>
          </a:prstGeom>
          <a:solidFill>
            <a:srgbClr val="2E9EE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377440"/>
            <a:ext cx="1069848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600" b="1">
                <a:solidFill>
                  <a:srgbClr val="FFFFFF"/>
                </a:solidFill>
                <a:latin typeface="Calibri"/>
              </a:rPr>
              <a:t>Автономная фабрика разработки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3566160"/>
            <a:ext cx="106984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0">
                <a:solidFill>
                  <a:srgbClr val="2E9EE0"/>
                </a:solidFill>
                <a:latin typeface="Calibri"/>
              </a:rPr>
              <a:t>Orchestrator — мультиагентная платформа разработки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297680"/>
            <a:ext cx="106984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>
                <a:solidFill>
                  <a:srgbClr val="C8D2DE"/>
                </a:solidFill>
                <a:latin typeface="Calibri"/>
              </a:rPr>
              <a:t>Превращает идею или баг в задеплоенный на прод результат —</a:t>
            </a:r>
          </a:p>
          <a:p>
            <a:pPr algn="l"/>
            <a:r>
              <a:rPr sz="1800" b="0">
                <a:solidFill>
                  <a:srgbClr val="C8D2DE"/>
                </a:solidFill>
                <a:latin typeface="Calibri"/>
              </a:rPr>
              <a:t>автономно, надёжно и дёшево.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6035040"/>
            <a:ext cx="10698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5A6678"/>
                </a:solidFill>
                <a:latin typeface="Calibri"/>
              </a:rPr>
              <a:t>Product Vision  ·  v1.0  ·  2026-06-04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1005840"/>
          </a:xfrm>
          <a:prstGeom prst="roundRect">
            <a:avLst/>
          </a:prstGeom>
          <a:solidFill>
            <a:srgbClr val="101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01168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FFFFFF"/>
                </a:solidFill>
                <a:latin typeface="Calibri"/>
              </a:rPr>
              <a:t>Зачем это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155680" y="274320"/>
            <a:ext cx="822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600" b="1">
                <a:solidFill>
                  <a:srgbClr val="2E9EE0"/>
                </a:solidFill>
                <a:latin typeface="Calibri"/>
              </a:rPr>
              <a:t>1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02920" y="1371600"/>
            <a:ext cx="3611880" cy="49377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0D8E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502920" y="1371600"/>
            <a:ext cx="3611880" cy="640080"/>
          </a:xfrm>
          <a:prstGeom prst="roundRect">
            <a:avLst/>
          </a:prstGeom>
          <a:solidFill>
            <a:srgbClr val="E8D8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146304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1A202C"/>
                </a:solidFill>
                <a:latin typeface="Calibri"/>
              </a:rPr>
              <a:t>Проблема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2240280"/>
            <a:ext cx="3200400" cy="3840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1500">
                <a:solidFill>
                  <a:srgbClr val="1A202C"/>
                </a:solidFill>
                <a:latin typeface="Calibri"/>
              </a:rPr>
              <a:t>•  Люди — бутылочное горлышко на каждой стадии</a:t>
            </a:r>
          </a:p>
          <a:p>
            <a:pPr>
              <a:spcAft>
                <a:spcPts val="1000"/>
              </a:spcAft>
            </a:pPr>
            <a:r>
              <a:rPr sz="1500">
                <a:solidFill>
                  <a:srgbClr val="1A202C"/>
                </a:solidFill>
                <a:latin typeface="Calibri"/>
              </a:rPr>
              <a:t>•  Передача задачи = потеря времени и контекста</a:t>
            </a:r>
          </a:p>
          <a:p>
            <a:pPr>
              <a:spcAft>
                <a:spcPts val="1000"/>
              </a:spcAft>
            </a:pPr>
            <a:r>
              <a:rPr sz="1500">
                <a:solidFill>
                  <a:srgbClr val="1A202C"/>
                </a:solidFill>
                <a:latin typeface="Calibri"/>
              </a:rPr>
              <a:t>•  Мелкая фича или баг едут днями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297680" y="1371600"/>
            <a:ext cx="3611880" cy="49377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0D8E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4297680" y="1371600"/>
            <a:ext cx="3611880" cy="640080"/>
          </a:xfrm>
          <a:prstGeom prst="roundRect">
            <a:avLst/>
          </a:prstGeom>
          <a:solidFill>
            <a:srgbClr val="D8E6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480560" y="146304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1A202C"/>
                </a:solidFill>
                <a:latin typeface="Calibri"/>
              </a:rPr>
              <a:t>Решение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26280" y="2240280"/>
            <a:ext cx="3200400" cy="3840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1500">
                <a:solidFill>
                  <a:srgbClr val="1A202C"/>
                </a:solidFill>
                <a:latin typeface="Calibri"/>
              </a:rPr>
              <a:t>•  Конвейер ИИ-агентов: от постановки до релиза</a:t>
            </a:r>
          </a:p>
          <a:p>
            <a:pPr>
              <a:spcAft>
                <a:spcPts val="1000"/>
              </a:spcAft>
            </a:pPr>
            <a:r>
              <a:rPr sz="1500">
                <a:solidFill>
                  <a:srgbClr val="1A202C"/>
                </a:solidFill>
                <a:latin typeface="Calibri"/>
              </a:rPr>
              <a:t>•  Человек ставит задачу и принимает результат</a:t>
            </a:r>
          </a:p>
          <a:p>
            <a:pPr>
              <a:spcAft>
                <a:spcPts val="1000"/>
              </a:spcAft>
            </a:pPr>
            <a:r>
              <a:rPr sz="1500">
                <a:solidFill>
                  <a:srgbClr val="1A202C"/>
                </a:solidFill>
                <a:latin typeface="Calibri"/>
              </a:rPr>
              <a:t>•  Всё между — автономно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092440" y="1371600"/>
            <a:ext cx="3611880" cy="49377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0D8E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ounded Rectangle 13"/>
          <p:cNvSpPr/>
          <p:nvPr/>
        </p:nvSpPr>
        <p:spPr>
          <a:xfrm>
            <a:off x="8092440" y="1371600"/>
            <a:ext cx="3611880" cy="640080"/>
          </a:xfrm>
          <a:prstGeom prst="roundRect">
            <a:avLst/>
          </a:prstGeom>
          <a:solidFill>
            <a:srgbClr val="D8ECE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275320" y="146304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1A202C"/>
                </a:solidFill>
                <a:latin typeface="Calibri"/>
              </a:rPr>
              <a:t>Ценность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321040" y="2240280"/>
            <a:ext cx="3200400" cy="3840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1500">
                <a:solidFill>
                  <a:srgbClr val="1A202C"/>
                </a:solidFill>
                <a:latin typeface="Calibri"/>
              </a:rPr>
              <a:t>•  Полный цикл за ~35 минут, 0 ручных пинков</a:t>
            </a:r>
          </a:p>
          <a:p>
            <a:pPr>
              <a:spcAft>
                <a:spcPts val="1000"/>
              </a:spcAft>
            </a:pPr>
            <a:r>
              <a:rPr sz="1500">
                <a:solidFill>
                  <a:srgbClr val="1A202C"/>
                </a:solidFill>
                <a:latin typeface="Calibri"/>
              </a:rPr>
              <a:t>•  Дешевле команды + адаптивные модели</a:t>
            </a:r>
          </a:p>
          <a:p>
            <a:pPr>
              <a:spcAft>
                <a:spcPts val="1000"/>
              </a:spcAft>
            </a:pPr>
            <a:r>
              <a:rPr sz="1500">
                <a:solidFill>
                  <a:srgbClr val="1A202C"/>
                </a:solidFill>
                <a:latin typeface="Calibri"/>
              </a:rPr>
              <a:t>•  Многоуровневые гейты не пускают брак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1005840"/>
          </a:xfrm>
          <a:prstGeom prst="roundRect">
            <a:avLst/>
          </a:prstGeom>
          <a:solidFill>
            <a:srgbClr val="101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01168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FFFFFF"/>
                </a:solidFill>
                <a:latin typeface="Calibri"/>
              </a:rPr>
              <a:t>Как это работает — конвейер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155680" y="274320"/>
            <a:ext cx="822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600" b="1">
                <a:solidFill>
                  <a:srgbClr val="2E9EE0"/>
                </a:solidFill>
                <a:latin typeface="Calibri"/>
              </a:rPr>
              <a:t>2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1554480"/>
            <a:ext cx="1325880" cy="777240"/>
          </a:xfrm>
          <a:prstGeom prst="roundRect">
            <a:avLst/>
          </a:prstGeom>
          <a:solidFill>
            <a:srgbClr val="101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1755648"/>
            <a:ext cx="1325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Calibri"/>
              </a:rPr>
              <a:t>created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37360" y="1719072"/>
            <a:ext cx="3657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>
                <a:solidFill>
                  <a:srgbClr val="5A6678"/>
                </a:solidFill>
                <a:latin typeface="Calibri"/>
              </a:rPr>
              <a:t>→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874520" y="1554480"/>
            <a:ext cx="1325880" cy="777240"/>
          </a:xfrm>
          <a:prstGeom prst="roundRect">
            <a:avLst/>
          </a:prstGeom>
          <a:solidFill>
            <a:srgbClr val="101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874520" y="1755648"/>
            <a:ext cx="1325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Calibri"/>
              </a:rPr>
              <a:t>analysis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154680" y="1719072"/>
            <a:ext cx="3657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>
                <a:solidFill>
                  <a:srgbClr val="5A6678"/>
                </a:solidFill>
                <a:latin typeface="Calibri"/>
              </a:rPr>
              <a:t>→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291840" y="1554480"/>
            <a:ext cx="1325880" cy="777240"/>
          </a:xfrm>
          <a:prstGeom prst="roundRect">
            <a:avLst/>
          </a:prstGeom>
          <a:solidFill>
            <a:srgbClr val="101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291840" y="1755648"/>
            <a:ext cx="1325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Calibri"/>
              </a:rPr>
              <a:t>architecture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0" y="1719072"/>
            <a:ext cx="3657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>
                <a:solidFill>
                  <a:srgbClr val="5A6678"/>
                </a:solidFill>
                <a:latin typeface="Calibri"/>
              </a:rPr>
              <a:t>→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709160" y="1554480"/>
            <a:ext cx="1325880" cy="777240"/>
          </a:xfrm>
          <a:prstGeom prst="roundRect">
            <a:avLst/>
          </a:prstGeom>
          <a:solidFill>
            <a:srgbClr val="101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709160" y="1755648"/>
            <a:ext cx="1325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Calibri"/>
              </a:rPr>
              <a:t>development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89320" y="1719072"/>
            <a:ext cx="3657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>
                <a:solidFill>
                  <a:srgbClr val="5A6678"/>
                </a:solidFill>
                <a:latin typeface="Calibri"/>
              </a:rPr>
              <a:t>→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126480" y="1554480"/>
            <a:ext cx="1325880" cy="777240"/>
          </a:xfrm>
          <a:prstGeom prst="roundRect">
            <a:avLst/>
          </a:prstGeom>
          <a:solidFill>
            <a:srgbClr val="101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126480" y="1755648"/>
            <a:ext cx="1325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Calibri"/>
              </a:rPr>
              <a:t>review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406640" y="1719072"/>
            <a:ext cx="3657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>
                <a:solidFill>
                  <a:srgbClr val="5A6678"/>
                </a:solidFill>
                <a:latin typeface="Calibri"/>
              </a:rPr>
              <a:t>→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7543800" y="1554480"/>
            <a:ext cx="1325880" cy="777240"/>
          </a:xfrm>
          <a:prstGeom prst="roundRect">
            <a:avLst/>
          </a:prstGeom>
          <a:solidFill>
            <a:srgbClr val="101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543800" y="1755648"/>
            <a:ext cx="1325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Calibri"/>
              </a:rPr>
              <a:t>testing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23960" y="1719072"/>
            <a:ext cx="3657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>
                <a:solidFill>
                  <a:srgbClr val="5A6678"/>
                </a:solidFill>
                <a:latin typeface="Calibri"/>
              </a:rPr>
              <a:t>→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8961120" y="1554480"/>
            <a:ext cx="1325880" cy="777240"/>
          </a:xfrm>
          <a:prstGeom prst="roundRect">
            <a:avLst/>
          </a:prstGeom>
          <a:solidFill>
            <a:srgbClr val="101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961120" y="1755648"/>
            <a:ext cx="1325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Calibri"/>
              </a:rPr>
              <a:t>deploy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241280" y="1719072"/>
            <a:ext cx="3657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>
                <a:solidFill>
                  <a:srgbClr val="5A6678"/>
                </a:solidFill>
                <a:latin typeface="Calibri"/>
              </a:rPr>
              <a:t>→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10378440" y="1554480"/>
            <a:ext cx="1325880" cy="777240"/>
          </a:xfrm>
          <a:prstGeom prst="roundRect">
            <a:avLst/>
          </a:prstGeom>
          <a:solidFill>
            <a:srgbClr val="2E9EE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10378440" y="1755648"/>
            <a:ext cx="1325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Calibri"/>
              </a:rPr>
              <a:t>done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57200" y="265176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5A6678"/>
                </a:solidFill>
                <a:latin typeface="Calibri"/>
              </a:rPr>
              <a:t>На каждом переходе — quality gate: автоматическая проверка, не пускающая недоделку дальше.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40080" y="3291840"/>
            <a:ext cx="109728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1600">
                <a:solidFill>
                  <a:srgbClr val="1A202C"/>
                </a:solidFill>
                <a:latin typeface="Calibri"/>
              </a:rPr>
              <a:t>•  analysis → architecture:  BRD/TRZ/AC готовы + апрув человека</a:t>
            </a:r>
          </a:p>
          <a:p>
            <a:pPr>
              <a:spcAft>
                <a:spcPts val="1000"/>
              </a:spcAft>
            </a:pPr>
            <a:r>
              <a:rPr sz="1600">
                <a:solidFill>
                  <a:srgbClr val="1A202C"/>
                </a:solidFill>
                <a:latin typeface="Calibri"/>
              </a:rPr>
              <a:t>•  development → review:  CI зелёный (тесты проходят)</a:t>
            </a:r>
          </a:p>
          <a:p>
            <a:pPr>
              <a:spcAft>
                <a:spcPts val="1000"/>
              </a:spcAft>
            </a:pPr>
            <a:r>
              <a:rPr sz="1600">
                <a:solidFill>
                  <a:srgbClr val="1A202C"/>
                </a:solidFill>
                <a:latin typeface="Calibri"/>
              </a:rPr>
              <a:t>•  review → testing:  машинный вердикт ревьюера — APPROVED</a:t>
            </a:r>
          </a:p>
          <a:p>
            <a:pPr>
              <a:spcAft>
                <a:spcPts val="1000"/>
              </a:spcAft>
            </a:pPr>
            <a:r>
              <a:rPr sz="1600">
                <a:solidFill>
                  <a:srgbClr val="1A202C"/>
                </a:solidFill>
                <a:latin typeface="Calibri"/>
              </a:rPr>
              <a:t>•  testing → deploy:  машинный вердикт тестера (нельзя подделать)</a:t>
            </a:r>
          </a:p>
          <a:p>
            <a:pPr>
              <a:spcAft>
                <a:spcPts val="1000"/>
              </a:spcAft>
            </a:pPr>
            <a:r>
              <a:rPr sz="1600">
                <a:solidFill>
                  <a:srgbClr val="1A202C"/>
                </a:solidFill>
                <a:latin typeface="Calibri"/>
              </a:rPr>
              <a:t>•  deploy → done:  деплой реально успешен, лог в origin/main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1005840"/>
          </a:xfrm>
          <a:prstGeom prst="roundRect">
            <a:avLst/>
          </a:prstGeom>
          <a:solidFill>
            <a:srgbClr val="101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01168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FFFFFF"/>
                </a:solidFill>
                <a:latin typeface="Calibri"/>
              </a:rPr>
              <a:t>Агенты и объекты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155680" y="274320"/>
            <a:ext cx="822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600" b="1">
                <a:solidFill>
                  <a:srgbClr val="2E9EE0"/>
                </a:solidFill>
                <a:latin typeface="Calibri"/>
              </a:rPr>
              <a:t>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188720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2E9EE0"/>
                </a:solidFill>
                <a:latin typeface="Calibri"/>
              </a:rPr>
              <a:t>6 агентов-специалистов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737360"/>
            <a:ext cx="5486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sz="1600">
                <a:solidFill>
                  <a:srgbClr val="1A202C"/>
                </a:solidFill>
                <a:latin typeface="Calibri"/>
              </a:rPr>
              <a:t>•  Analyst — бизнес-требования, BRD/TRZ/критерии</a:t>
            </a:r>
          </a:p>
          <a:p>
            <a:pPr>
              <a:spcAft>
                <a:spcPts val="1200"/>
              </a:spcAft>
            </a:pPr>
            <a:r>
              <a:rPr sz="1600">
                <a:solidFill>
                  <a:srgbClr val="1A202C"/>
                </a:solidFill>
                <a:latin typeface="Calibri"/>
              </a:rPr>
              <a:t>•  Architect — проектирование, ADR</a:t>
            </a:r>
          </a:p>
          <a:p>
            <a:pPr>
              <a:spcAft>
                <a:spcPts val="1200"/>
              </a:spcAft>
            </a:pPr>
            <a:r>
              <a:rPr sz="1600">
                <a:solidFill>
                  <a:srgbClr val="1A202C"/>
                </a:solidFill>
                <a:latin typeface="Calibri"/>
              </a:rPr>
              <a:t>•  Developer — код в изолированном worktree</a:t>
            </a:r>
          </a:p>
          <a:p>
            <a:pPr>
              <a:spcAft>
                <a:spcPts val="1200"/>
              </a:spcAft>
            </a:pPr>
            <a:r>
              <a:rPr sz="1600">
                <a:solidFill>
                  <a:srgbClr val="1A202C"/>
                </a:solidFill>
                <a:latin typeface="Calibri"/>
              </a:rPr>
              <a:t>•  Reviewer — ревью + машинный вердикт</a:t>
            </a:r>
          </a:p>
          <a:p>
            <a:pPr>
              <a:spcAft>
                <a:spcPts val="1200"/>
              </a:spcAft>
            </a:pPr>
            <a:r>
              <a:rPr sz="1600">
                <a:solidFill>
                  <a:srgbClr val="1A202C"/>
                </a:solidFill>
                <a:latin typeface="Calibri"/>
              </a:rPr>
              <a:t>•  Tester — тесты + отчёт</a:t>
            </a:r>
          </a:p>
          <a:p>
            <a:pPr>
              <a:spcAft>
                <a:spcPts val="1200"/>
              </a:spcAft>
            </a:pPr>
            <a:r>
              <a:rPr sz="1600">
                <a:solidFill>
                  <a:srgbClr val="1A202C"/>
                </a:solidFill>
                <a:latin typeface="Calibri"/>
              </a:rPr>
              <a:t>•  Deployer — мерж, тег, деплой, deploy-log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1188720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2E9EE0"/>
                </a:solidFill>
                <a:latin typeface="Calibri"/>
              </a:rPr>
              <a:t>Объекты и интеграции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92240" y="1737360"/>
            <a:ext cx="5486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sz="1600">
                <a:solidFill>
                  <a:srgbClr val="1A202C"/>
                </a:solidFill>
                <a:latin typeface="Calibri"/>
              </a:rPr>
              <a:t>•  Project — реестр: Plane ↔ репо ↔ префикс</a:t>
            </a:r>
          </a:p>
          <a:p>
            <a:pPr>
              <a:spcAft>
                <a:spcPts val="1200"/>
              </a:spcAft>
            </a:pPr>
            <a:r>
              <a:rPr sz="1600">
                <a:solidFill>
                  <a:srgbClr val="1A202C"/>
                </a:solidFill>
                <a:latin typeface="Calibri"/>
              </a:rPr>
              <a:t>•  Work-Item — задача + артефакты (00…14)</a:t>
            </a:r>
          </a:p>
          <a:p>
            <a:pPr>
              <a:spcAft>
                <a:spcPts val="1200"/>
              </a:spcAft>
            </a:pPr>
            <a:r>
              <a:rPr sz="1600">
                <a:solidFill>
                  <a:srgbClr val="1A202C"/>
                </a:solidFill>
                <a:latin typeface="Calibri"/>
              </a:rPr>
              <a:t>•  Job — очередь: atomic claim, ретраи, restart-safe</a:t>
            </a:r>
          </a:p>
          <a:p>
            <a:pPr>
              <a:spcAft>
                <a:spcPts val="1200"/>
              </a:spcAft>
            </a:pPr>
            <a:r>
              <a:rPr sz="1600">
                <a:solidFill>
                  <a:srgbClr val="1A202C"/>
                </a:solidFill>
                <a:latin typeface="Calibri"/>
              </a:rPr>
              <a:t>•  Plane — задачи, статусы-триггеры, webhooks</a:t>
            </a:r>
          </a:p>
          <a:p>
            <a:pPr>
              <a:spcAft>
                <a:spcPts val="1200"/>
              </a:spcAft>
            </a:pPr>
            <a:r>
              <a:rPr sz="1600">
                <a:solidFill>
                  <a:srgbClr val="1A202C"/>
                </a:solidFill>
                <a:latin typeface="Calibri"/>
              </a:rPr>
              <a:t>•  Gitea — репо, PR, защита main</a:t>
            </a:r>
          </a:p>
          <a:p>
            <a:pPr>
              <a:spcAft>
                <a:spcPts val="1200"/>
              </a:spcAft>
            </a:pPr>
            <a:r>
              <a:rPr sz="1600">
                <a:solidFill>
                  <a:srgbClr val="1A202C"/>
                </a:solidFill>
                <a:latin typeface="Calibri"/>
              </a:rPr>
              <a:t>•  Telegram — трекер, апрувы, уведомления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1005840"/>
          </a:xfrm>
          <a:prstGeom prst="roundRect">
            <a:avLst/>
          </a:prstGeom>
          <a:solidFill>
            <a:srgbClr val="101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01168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FFFFFF"/>
                </a:solidFill>
                <a:latin typeface="Calibri"/>
              </a:rPr>
              <a:t>Что уже сделано — фундамент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155680" y="274320"/>
            <a:ext cx="822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600" b="1">
                <a:solidFill>
                  <a:srgbClr val="2E9EE0"/>
                </a:solidFill>
                <a:latin typeface="Calibri"/>
              </a:rPr>
              <a:t>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37160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sz="1700">
                <a:solidFill>
                  <a:srgbClr val="1A202C"/>
                </a:solidFill>
                <a:latin typeface="Calibri"/>
              </a:rPr>
              <a:t>•  Автономный конвейер — живой прогон от issue до Done за ~35 мин, 0 ручных вмешательств</a:t>
            </a:r>
          </a:p>
          <a:p>
            <a:pPr>
              <a:spcAft>
                <a:spcPts val="1200"/>
              </a:spcAft>
            </a:pPr>
            <a:r>
              <a:rPr sz="1700">
                <a:solidFill>
                  <a:srgbClr val="1A202C"/>
                </a:solidFill>
                <a:latin typeface="Calibri"/>
              </a:rPr>
              <a:t>•  Очередь задач — atomic claim, конкурентность, ретраи, restart-safe</a:t>
            </a:r>
          </a:p>
          <a:p>
            <a:pPr>
              <a:spcAft>
                <a:spcPts val="1200"/>
              </a:spcAft>
            </a:pPr>
            <a:r>
              <a:rPr sz="1700">
                <a:solidFill>
                  <a:srgbClr val="1A202C"/>
                </a:solidFill>
                <a:latin typeface="Calibri"/>
              </a:rPr>
              <a:t>•  Изоляция через git-worktree — каждая задача в своём дереве</a:t>
            </a:r>
          </a:p>
          <a:p>
            <a:pPr>
              <a:spcAft>
                <a:spcPts val="1200"/>
              </a:spcAft>
            </a:pPr>
            <a:r>
              <a:rPr sz="1700">
                <a:solidFill>
                  <a:srgbClr val="1A202C"/>
                </a:solidFill>
                <a:latin typeface="Calibri"/>
              </a:rPr>
              <a:t>•  Машинные гейты качества — вердикты из структурированных артефактов</a:t>
            </a:r>
          </a:p>
          <a:p>
            <a:pPr>
              <a:spcAft>
                <a:spcPts val="1200"/>
              </a:spcAft>
            </a:pPr>
            <a:r>
              <a:rPr sz="1700">
                <a:solidFill>
                  <a:srgbClr val="1A202C"/>
                </a:solidFill>
                <a:latin typeface="Calibri"/>
              </a:rPr>
              <a:t>•  Multi-repo — несколько проектов на одной платформе</a:t>
            </a:r>
          </a:p>
          <a:p>
            <a:pPr>
              <a:spcAft>
                <a:spcPts val="1200"/>
              </a:spcAft>
            </a:pPr>
            <a:r>
              <a:rPr sz="1700">
                <a:solidFill>
                  <a:srgbClr val="1A202C"/>
                </a:solidFill>
                <a:latin typeface="Calibri"/>
              </a:rPr>
              <a:t>•  Идемпотентность webhooks — дедуп по delivery-id</a:t>
            </a:r>
          </a:p>
          <a:p>
            <a:pPr>
              <a:spcAft>
                <a:spcPts val="1200"/>
              </a:spcAft>
            </a:pPr>
            <a:r>
              <a:rPr sz="1700">
                <a:solidFill>
                  <a:srgbClr val="1A202C"/>
                </a:solidFill>
                <a:latin typeface="Calibri"/>
              </a:rPr>
              <a:t>•  Наблюдаемость — учёт токенов и стоимости</a:t>
            </a:r>
          </a:p>
          <a:p>
            <a:pPr>
              <a:spcAft>
                <a:spcPts val="1200"/>
              </a:spcAft>
            </a:pPr>
            <a:r>
              <a:rPr sz="1700">
                <a:solidFill>
                  <a:srgbClr val="1A202C"/>
                </a:solidFill>
                <a:latin typeface="Calibri"/>
              </a:rPr>
              <a:t>•  Живой Telegram-трекер — прогресс в одном сообщении, без спама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1005840"/>
          </a:xfrm>
          <a:prstGeom prst="roundRect">
            <a:avLst/>
          </a:prstGeom>
          <a:solidFill>
            <a:srgbClr val="101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01168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FFFFFF"/>
                </a:solidFill>
                <a:latin typeface="Calibri"/>
              </a:rPr>
              <a:t>Дорожная карта — 5 направлений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155680" y="274320"/>
            <a:ext cx="822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600" b="1">
                <a:solidFill>
                  <a:srgbClr val="2E9EE0"/>
                </a:solidFill>
                <a:latin typeface="Calibri"/>
              </a:rPr>
              <a:t>5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1280160"/>
            <a:ext cx="3566160" cy="23317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0D8E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457200" y="1280160"/>
            <a:ext cx="3566160" cy="502920"/>
          </a:xfrm>
          <a:prstGeom prst="roundRect">
            <a:avLst/>
          </a:prstGeom>
          <a:solidFill>
            <a:srgbClr val="2E9EE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94360" y="1344168"/>
            <a:ext cx="32918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Calibri"/>
              </a:rPr>
              <a:t>Надёжность и безопасность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1874520"/>
            <a:ext cx="3246120" cy="1691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300"/>
              </a:spcAft>
            </a:pPr>
            <a:r>
              <a:rPr sz="1100">
                <a:solidFill>
                  <a:srgbClr val="1A202C"/>
                </a:solidFill>
                <a:latin typeface="Calibri"/>
              </a:rPr>
              <a:t>•  Post-deploy мониторинг + авто-rollback</a:t>
            </a:r>
          </a:p>
          <a:p>
            <a:pPr>
              <a:spcAft>
                <a:spcPts val="300"/>
              </a:spcAft>
            </a:pPr>
            <a:r>
              <a:rPr sz="1100">
                <a:solidFill>
                  <a:srgbClr val="1A202C"/>
                </a:solidFill>
                <a:latin typeface="Calibri"/>
              </a:rPr>
              <a:t>•  Security-гейт (секреты, зависимости)</a:t>
            </a:r>
          </a:p>
          <a:p>
            <a:pPr>
              <a:spcAft>
                <a:spcPts val="300"/>
              </a:spcAft>
            </a:pPr>
            <a:r>
              <a:rPr sz="1100">
                <a:solidFill>
                  <a:srgbClr val="1A202C"/>
                </a:solidFill>
                <a:latin typeface="Calibri"/>
              </a:rPr>
              <a:t>•  Бюджетный circuit-breaker</a:t>
            </a:r>
          </a:p>
          <a:p>
            <a:pPr>
              <a:spcAft>
                <a:spcPts val="300"/>
              </a:spcAft>
            </a:pPr>
            <a:r>
              <a:rPr sz="1100">
                <a:solidFill>
                  <a:srgbClr val="1A202C"/>
                </a:solidFill>
                <a:latin typeface="Calibri"/>
              </a:rPr>
              <a:t>•  Human-приёмка для критичных фич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297680" y="1280160"/>
            <a:ext cx="3566160" cy="23317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0D8E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4297680" y="1280160"/>
            <a:ext cx="3566160" cy="502920"/>
          </a:xfrm>
          <a:prstGeom prst="roundRect">
            <a:avLst/>
          </a:prstGeom>
          <a:solidFill>
            <a:srgbClr val="2E9EE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434840" y="1344168"/>
            <a:ext cx="32918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Calibri"/>
              </a:rPr>
              <a:t>Экономика и интеллект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480560" y="1874520"/>
            <a:ext cx="3246120" cy="1691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300"/>
              </a:spcAft>
            </a:pPr>
            <a:r>
              <a:rPr sz="1100">
                <a:solidFill>
                  <a:srgbClr val="1A202C"/>
                </a:solidFill>
                <a:latin typeface="Calibri"/>
              </a:rPr>
              <a:t>•  Мультипровайдерность LLM</a:t>
            </a:r>
          </a:p>
          <a:p>
            <a:pPr>
              <a:spcAft>
                <a:spcPts val="300"/>
              </a:spcAft>
            </a:pPr>
            <a:r>
              <a:rPr sz="1100">
                <a:solidFill>
                  <a:srgbClr val="1A202C"/>
                </a:solidFill>
                <a:latin typeface="Calibri"/>
              </a:rPr>
              <a:t>•  Оценка стоимости/времени</a:t>
            </a:r>
          </a:p>
          <a:p>
            <a:pPr>
              <a:spcAft>
                <a:spcPts val="300"/>
              </a:spcAft>
            </a:pPr>
            <a:r>
              <a:rPr sz="1100">
                <a:solidFill>
                  <a:srgbClr val="1A202C"/>
                </a:solidFill>
                <a:latin typeface="Calibri"/>
              </a:rPr>
              <a:t>•  Адаптивный выбор модели</a:t>
            </a:r>
          </a:p>
          <a:p>
            <a:pPr>
              <a:spcAft>
                <a:spcPts val="300"/>
              </a:spcAft>
            </a:pPr>
            <a:r>
              <a:rPr sz="1100">
                <a:solidFill>
                  <a:srgbClr val="1A202C"/>
                </a:solidFill>
                <a:latin typeface="Calibri"/>
              </a:rPr>
              <a:t>•  Багфикс-трек (дёшево, без потери качества)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138160" y="1280160"/>
            <a:ext cx="3566160" cy="23317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0D8E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ounded Rectangle 13"/>
          <p:cNvSpPr/>
          <p:nvPr/>
        </p:nvSpPr>
        <p:spPr>
          <a:xfrm>
            <a:off x="8138160" y="1280160"/>
            <a:ext cx="3566160" cy="502920"/>
          </a:xfrm>
          <a:prstGeom prst="roundRect">
            <a:avLst/>
          </a:prstGeom>
          <a:solidFill>
            <a:srgbClr val="2E9EE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275320" y="1344168"/>
            <a:ext cx="32918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Calibri"/>
              </a:rPr>
              <a:t>Платформа и масштаб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321040" y="1874520"/>
            <a:ext cx="3246120" cy="1691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300"/>
              </a:spcAft>
            </a:pPr>
            <a:r>
              <a:rPr sz="1100">
                <a:solidFill>
                  <a:srgbClr val="1A202C"/>
                </a:solidFill>
                <a:latin typeface="Calibri"/>
              </a:rPr>
              <a:t>•  Self-hosting (пилит сам себя)</a:t>
            </a:r>
          </a:p>
          <a:p>
            <a:pPr>
              <a:spcAft>
                <a:spcPts val="300"/>
              </a:spcAft>
            </a:pPr>
            <a:r>
              <a:rPr sz="1100">
                <a:solidFill>
                  <a:srgbClr val="1A202C"/>
                </a:solidFill>
                <a:latin typeface="Calibri"/>
              </a:rPr>
              <a:t>•  Саморазвитие (петля уроков)</a:t>
            </a:r>
          </a:p>
          <a:p>
            <a:pPr>
              <a:spcAft>
                <a:spcPts val="300"/>
              </a:spcAft>
            </a:pPr>
            <a:r>
              <a:rPr sz="1100">
                <a:solidFill>
                  <a:srgbClr val="1A202C"/>
                </a:solidFill>
                <a:latin typeface="Calibri"/>
              </a:rPr>
              <a:t>•  Онбординг проектов</a:t>
            </a:r>
          </a:p>
          <a:p>
            <a:pPr>
              <a:spcAft>
                <a:spcPts val="300"/>
              </a:spcAft>
            </a:pPr>
            <a:r>
              <a:rPr sz="1100">
                <a:solidFill>
                  <a:srgbClr val="1A202C"/>
                </a:solidFill>
                <a:latin typeface="Calibri"/>
              </a:rPr>
              <a:t>•  Тиражирование на новые хосты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57200" y="3886200"/>
            <a:ext cx="3566160" cy="23317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0D8E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ounded Rectangle 17"/>
          <p:cNvSpPr/>
          <p:nvPr/>
        </p:nvSpPr>
        <p:spPr>
          <a:xfrm>
            <a:off x="457200" y="3886200"/>
            <a:ext cx="3566160" cy="502920"/>
          </a:xfrm>
          <a:prstGeom prst="roundRect">
            <a:avLst/>
          </a:prstGeom>
          <a:solidFill>
            <a:srgbClr val="2E9EE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94360" y="3950208"/>
            <a:ext cx="32918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Calibri"/>
              </a:rPr>
              <a:t>Взаимодействие с человеком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0080" y="4480560"/>
            <a:ext cx="3246120" cy="1691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300"/>
              </a:spcAft>
            </a:pPr>
            <a:r>
              <a:rPr sz="1100">
                <a:solidFill>
                  <a:srgbClr val="1A202C"/>
                </a:solidFill>
                <a:latin typeface="Calibri"/>
              </a:rPr>
              <a:t>•  UX/UI дизайнер (макеты)</a:t>
            </a:r>
          </a:p>
          <a:p>
            <a:pPr>
              <a:spcAft>
                <a:spcPts val="300"/>
              </a:spcAft>
            </a:pPr>
            <a:r>
              <a:rPr sz="1100">
                <a:solidFill>
                  <a:srgbClr val="1A202C"/>
                </a:solidFill>
                <a:latin typeface="Calibri"/>
              </a:rPr>
              <a:t>•  Интерактивный аналитик</a:t>
            </a:r>
          </a:p>
          <a:p>
            <a:pPr>
              <a:spcAft>
                <a:spcPts val="300"/>
              </a:spcAft>
            </a:pPr>
            <a:r>
              <a:rPr sz="1100">
                <a:solidFill>
                  <a:srgbClr val="1A202C"/>
                </a:solidFill>
                <a:latin typeface="Calibri"/>
              </a:rPr>
              <a:t>•  Единые коммент-артефакты</a:t>
            </a:r>
          </a:p>
          <a:p>
            <a:pPr>
              <a:spcAft>
                <a:spcPts val="300"/>
              </a:spcAft>
            </a:pPr>
            <a:r>
              <a:rPr sz="1100">
                <a:solidFill>
                  <a:srgbClr val="1A202C"/>
                </a:solidFill>
                <a:latin typeface="Calibri"/>
              </a:rPr>
              <a:t>•  Прямые ссылки в Telegram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4297680" y="3886200"/>
            <a:ext cx="3566160" cy="23317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0D8E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ounded Rectangle 21"/>
          <p:cNvSpPr/>
          <p:nvPr/>
        </p:nvSpPr>
        <p:spPr>
          <a:xfrm>
            <a:off x="4297680" y="3886200"/>
            <a:ext cx="3566160" cy="502920"/>
          </a:xfrm>
          <a:prstGeom prst="roundRect">
            <a:avLst/>
          </a:prstGeom>
          <a:solidFill>
            <a:srgbClr val="2E9EE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4434840" y="3950208"/>
            <a:ext cx="32918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Calibri"/>
              </a:rPr>
              <a:t>Расширение возможностей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480560" y="4480560"/>
            <a:ext cx="3246120" cy="1691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300"/>
              </a:spcAft>
            </a:pPr>
            <a:r>
              <a:rPr sz="1100">
                <a:solidFill>
                  <a:srgbClr val="1A202C"/>
                </a:solidFill>
                <a:latin typeface="Calibri"/>
              </a:rPr>
              <a:t>•  Тяжёлые расчёты данных</a:t>
            </a:r>
          </a:p>
          <a:p>
            <a:pPr>
              <a:spcAft>
                <a:spcPts val="300"/>
              </a:spcAft>
            </a:pPr>
            <a:r>
              <a:rPr sz="1100">
                <a:solidFill>
                  <a:srgbClr val="1A202C"/>
                </a:solidFill>
                <a:latin typeface="Calibri"/>
              </a:rPr>
              <a:t>•  Android-разработка</a:t>
            </a:r>
          </a:p>
          <a:p>
            <a:pPr>
              <a:spcAft>
                <a:spcPts val="300"/>
              </a:spcAft>
            </a:pPr>
            <a:r>
              <a:rPr sz="1100">
                <a:solidFill>
                  <a:srgbClr val="1A202C"/>
                </a:solidFill>
                <a:latin typeface="Calibri"/>
              </a:rPr>
              <a:t>•  Декомпозиция эпиков</a:t>
            </a:r>
          </a:p>
          <a:p>
            <a:pPr>
              <a:spcAft>
                <a:spcPts val="300"/>
              </a:spcAft>
            </a:pPr>
            <a:r>
              <a:rPr sz="1100">
                <a:solidFill>
                  <a:srgbClr val="1A202C"/>
                </a:solidFill>
                <a:latin typeface="Calibri"/>
              </a:rPr>
              <a:t>•  Зависимости задач · coverage · база знаний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8138160" y="3886200"/>
            <a:ext cx="3566160" cy="2331720"/>
          </a:xfrm>
          <a:prstGeom prst="roundRect">
            <a:avLst/>
          </a:prstGeom>
          <a:solidFill>
            <a:srgbClr val="101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321040" y="4114800"/>
            <a:ext cx="32004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>
                <a:solidFill>
                  <a:srgbClr val="FFFFFF"/>
                </a:solidFill>
                <a:latin typeface="Calibri"/>
              </a:rPr>
              <a:t>22 задачи развития</a:t>
            </a:r>
          </a:p>
          <a:p>
            <a:pPr algn="ctr"/>
            <a:r>
              <a:rPr sz="1600" b="1">
                <a:solidFill>
                  <a:srgbClr val="FFFFFF"/>
                </a:solidFill>
                <a:latin typeface="Calibri"/>
              </a:rPr>
              <a:t>ORCH-7 … ORCH-28</a:t>
            </a:r>
          </a:p>
          <a:p>
            <a:pPr algn="ctr"/>
            <a:r>
              <a:rPr sz="1600" b="1">
                <a:solidFill>
                  <a:srgbClr val="FFFFFF"/>
                </a:solidFill>
                <a:latin typeface="Calibri"/>
              </a:rPr>
              <a:t/>
            </a:r>
          </a:p>
          <a:p>
            <a:pPr algn="ctr"/>
            <a:r>
              <a:rPr sz="1600" b="1">
                <a:solidFill>
                  <a:srgbClr val="FFFFFF"/>
                </a:solidFill>
                <a:latin typeface="Calibri"/>
              </a:rPr>
              <a:t>Сгруппированы</a:t>
            </a:r>
          </a:p>
          <a:p>
            <a:pPr algn="ctr"/>
            <a:r>
              <a:rPr sz="1600" b="1">
                <a:solidFill>
                  <a:srgbClr val="FFFFFF"/>
                </a:solidFill>
                <a:latin typeface="Calibri"/>
              </a:rPr>
              <a:t>по 5 направлениям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1005840"/>
          </a:xfrm>
          <a:prstGeom prst="roundRect">
            <a:avLst/>
          </a:prstGeom>
          <a:solidFill>
            <a:srgbClr val="101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01168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FFFFFF"/>
                </a:solidFill>
                <a:latin typeface="Calibri"/>
              </a:rPr>
              <a:t>Принципы — что для нас неизменно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155680" y="274320"/>
            <a:ext cx="822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600" b="1">
                <a:solidFill>
                  <a:srgbClr val="2E9EE0"/>
                </a:solidFill>
                <a:latin typeface="Calibri"/>
              </a:rPr>
              <a:t>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554480"/>
            <a:ext cx="10972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sz="2000">
                <a:solidFill>
                  <a:srgbClr val="1A202C"/>
                </a:solidFill>
                <a:latin typeface="Calibri"/>
              </a:rPr>
              <a:t>•  Автономность по умолчанию, человек — на ключевых развилках</a:t>
            </a:r>
          </a:p>
          <a:p>
            <a:pPr>
              <a:spcAft>
                <a:spcPts val="1800"/>
              </a:spcAft>
            </a:pPr>
            <a:r>
              <a:rPr sz="2000">
                <a:solidFill>
                  <a:srgbClr val="1A202C"/>
                </a:solidFill>
                <a:latin typeface="Calibri"/>
              </a:rPr>
              <a:t>•  Качество не приносится в жертву скорости и цене</a:t>
            </a:r>
          </a:p>
          <a:p>
            <a:pPr>
              <a:spcAft>
                <a:spcPts val="1800"/>
              </a:spcAft>
            </a:pPr>
            <a:r>
              <a:rPr sz="2000">
                <a:solidFill>
                  <a:srgbClr val="1A202C"/>
                </a:solidFill>
                <a:latin typeface="Calibri"/>
              </a:rPr>
              <a:t>•  Машинные вердикты, а не угадывание по тексту</a:t>
            </a:r>
          </a:p>
          <a:p>
            <a:pPr>
              <a:spcAft>
                <a:spcPts val="1800"/>
              </a:spcAft>
            </a:pPr>
            <a:r>
              <a:rPr sz="2000">
                <a:solidFill>
                  <a:srgbClr val="1A202C"/>
                </a:solidFill>
                <a:latin typeface="Calibri"/>
              </a:rPr>
              <a:t>•  Самоизменение — только через PR + ревью + апрув</a:t>
            </a:r>
          </a:p>
          <a:p>
            <a:pPr>
              <a:spcAft>
                <a:spcPts val="1800"/>
              </a:spcAft>
            </a:pPr>
            <a:r>
              <a:rPr sz="2000">
                <a:solidFill>
                  <a:srgbClr val="1A202C"/>
                </a:solidFill>
                <a:latin typeface="Calibri"/>
              </a:rPr>
              <a:t>•  Документация — сразу, не потом</a:t>
            </a:r>
          </a:p>
          <a:p>
            <a:pPr>
              <a:spcAft>
                <a:spcPts val="1800"/>
              </a:spcAft>
            </a:pPr>
            <a:r>
              <a:rPr sz="2000">
                <a:solidFill>
                  <a:srgbClr val="1A202C"/>
                </a:solidFill>
                <a:latin typeface="Calibri"/>
              </a:rPr>
              <a:t>•  Прод — источник правды: «деплой прошёл» ≠ «работает»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18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2011680"/>
            <a:ext cx="12191695" cy="73152"/>
          </a:xfrm>
          <a:prstGeom prst="roundRect">
            <a:avLst/>
          </a:prstGeom>
          <a:solidFill>
            <a:srgbClr val="2E9EE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2377440"/>
            <a:ext cx="10332720" cy="2377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FFFFFF"/>
                </a:solidFill>
                <a:latin typeface="Calibri"/>
              </a:rPr>
              <a:t>Самодостаточная фабрика разработки, которая размножается, учится на ошибках, оценивает себя, бережёт бюджет и не ломает прод — превращая намерение человека в работающий продукт почти без его участия.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585216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2E9EE0"/>
                </a:solidFill>
                <a:latin typeface="Calibri"/>
              </a:rPr>
              <a:t>Orchestrator · Product Vision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